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06" r:id="rId3"/>
    <p:sldId id="307" r:id="rId4"/>
    <p:sldId id="308" r:id="rId5"/>
    <p:sldId id="30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88" autoAdjust="0"/>
    <p:restoredTop sz="89105" autoAdjust="0"/>
  </p:normalViewPr>
  <p:slideViewPr>
    <p:cSldViewPr>
      <p:cViewPr varScale="1">
        <p:scale>
          <a:sx n="84" d="100"/>
          <a:sy n="84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250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A8224493-E738-4D54-8112-45E202476B8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BBCEC18-C585-4C0C-92C5-E8DA5845AE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ACB7ECF7-8E02-46E0-84A9-2029E171E095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zh-CN" smtClean="0"/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191EB59B-82EF-4A96-ABE1-E8268B908F60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5125"/>
          </a:xfrm>
          <a:noFill/>
          <a:ln/>
        </p:spPr>
        <p:txBody>
          <a:bodyPr/>
          <a:lstStyle/>
          <a:p>
            <a:endParaRPr lang="en-AU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A71EF6FF-3AD7-4876-B932-2F0C7E932F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51713" y="6475413"/>
            <a:ext cx="11922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B3F14D36-1D79-4995-B0A1-E3FCB8FDCE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9813" y="6475413"/>
            <a:ext cx="11541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AEFF7FD-CC55-49E6-A500-AD0ABB85AA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3925" y="6475413"/>
            <a:ext cx="12700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2DEE5A67-84E8-4F90-9C0B-7DE4101F821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16062" cy="554037"/>
          </a:xfrm>
        </p:spPr>
        <p:txBody>
          <a:bodyPr/>
          <a:lstStyle>
            <a:lvl1pPr>
              <a:defRPr>
                <a:ea typeface="SimSun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19938" y="6475413"/>
            <a:ext cx="142398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681D354D-857E-45C9-8319-F2CDFF78A6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51713" y="6475413"/>
            <a:ext cx="11922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BF37465-B7A3-49E4-B9B7-BD840F56E0A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59688" y="6475413"/>
            <a:ext cx="8842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5CA1CB18-7D0F-46DD-87C1-D3D1D9FC69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43738" y="6475413"/>
            <a:ext cx="150018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     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0C75F656-4C46-4BD2-AFD9-4AAF419F54C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62374" y="6475413"/>
            <a:ext cx="1681551" cy="184666"/>
          </a:xfrm>
        </p:spPr>
        <p:txBody>
          <a:bodyPr/>
          <a:lstStyle>
            <a:lvl1pPr>
              <a:defRPr>
                <a:ea typeface="SimSun" pitchFamily="2" charset="-122"/>
              </a:defRPr>
            </a:lvl1pPr>
          </a:lstStyle>
          <a:p>
            <a:pPr>
              <a:defRPr/>
            </a:pPr>
            <a:r>
              <a:rPr lang="en-US" altLang="zh-CN" dirty="0" smtClean="0"/>
              <a:t>Jianhan Liu, </a:t>
            </a:r>
            <a:r>
              <a:rPr lang="en-US" altLang="zh-CN" dirty="0" err="1" smtClean="0"/>
              <a:t>Mediatek</a:t>
            </a:r>
            <a:r>
              <a:rPr lang="en-US" altLang="zh-CN" dirty="0" smtClean="0"/>
              <a:t>, etc.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8F7A4F7F-983E-4110-BB83-6323DFBADD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27913" y="6475413"/>
            <a:ext cx="111601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F64EF309-DBE5-4116-B775-2342EC3F395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73925" y="6475413"/>
            <a:ext cx="12700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              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Slide </a:t>
            </a:r>
            <a:fld id="{2645F812-A4E8-40ED-925A-EB76174118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5160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December 2012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15852" y="6475413"/>
            <a:ext cx="30280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                                   Jianhan Liu, </a:t>
            </a:r>
            <a:r>
              <a:rPr lang="en-US" dirty="0" err="1" smtClean="0"/>
              <a:t>Mediatek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SimSun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Slide </a:t>
            </a:r>
            <a:fld id="{B4D0C957-122B-46F8-880B-7A8041DA3D3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09963" y="334189"/>
            <a:ext cx="31355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 smtClean="0"/>
              <a:t>Doc: IEEE 802.11-12/1356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SimSun" pitchFamily="2" charset="-122"/>
              </a:rPr>
              <a:t>December 2012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2374" y="6475413"/>
            <a:ext cx="1681551" cy="184666"/>
          </a:xfrm>
          <a:noFill/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Jianhan Liu, </a:t>
            </a:r>
            <a:r>
              <a:rPr lang="en-US" altLang="zh-CN" dirty="0" err="1" smtClean="0">
                <a:ea typeface="SimSun" pitchFamily="2" charset="-122"/>
              </a:rPr>
              <a:t>Mediatek</a:t>
            </a:r>
            <a:r>
              <a:rPr lang="en-US" altLang="zh-CN" dirty="0" smtClean="0">
                <a:ea typeface="SimSun" pitchFamily="2" charset="-122"/>
              </a:rPr>
              <a:t>, etc.</a:t>
            </a:r>
            <a:endParaRPr lang="en-US" altLang="zh-CN" dirty="0" smtClean="0">
              <a:ea typeface="SimSun" pitchFamily="2" charset="-122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2D73DEB5-BC34-48CC-8948-E257E646578F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SimSun" pitchFamily="2" charset="-122"/>
              </a:rPr>
              <a:t>Discussions On Usage Models for Portable and Mobile Devices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1800" smtClean="0">
                <a:ea typeface="SimSun" pitchFamily="2" charset="-122"/>
              </a:rPr>
              <a:t>Date:</a:t>
            </a:r>
            <a:r>
              <a:rPr lang="en-US" altLang="zh-CN" sz="1800" b="1" smtClean="0">
                <a:ea typeface="SimSun" pitchFamily="2" charset="-122"/>
              </a:rPr>
              <a:t> </a:t>
            </a:r>
            <a:r>
              <a:rPr lang="ru-RU" altLang="zh-CN" sz="1800" b="1" smtClean="0"/>
              <a:t>20</a:t>
            </a:r>
            <a:r>
              <a:rPr lang="en-US" altLang="zh-CN" sz="1800" b="1" smtClean="0">
                <a:ea typeface="SimSun" pitchFamily="2" charset="-122"/>
              </a:rPr>
              <a:t>12-10-23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647700" y="2657475"/>
          <a:ext cx="7467600" cy="3276600"/>
        </p:xfrm>
        <a:graphic>
          <a:graphicData uri="http://schemas.openxmlformats.org/presentationml/2006/ole">
            <p:oleObj spid="_x0000_s1026" name="Document" r:id="rId4" imgW="9340441" imgH="4100737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1800">
                <a:ea typeface="SimSun" pitchFamily="2" charset="-122"/>
              </a:rPr>
              <a:t>Authors/contributor:</a:t>
            </a:r>
            <a:endParaRPr lang="en-US" altLang="zh-CN" sz="1800" b="1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SimSun" pitchFamily="2" charset="-122"/>
              </a:rPr>
              <a:t>December 2012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5D0DE1FA-D956-4C6A-9C77-3CA98DA607DC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zh-CN" sz="2600" smtClean="0">
                <a:ea typeface="SimSun" pitchFamily="2" charset="-122"/>
              </a:rPr>
              <a:t>Category 8: Portable Device Applications</a:t>
            </a:r>
          </a:p>
        </p:txBody>
      </p:sp>
      <p:sp>
        <p:nvSpPr>
          <p:cNvPr id="16390" name="Content Placeholder 2"/>
          <p:cNvSpPr>
            <a:spLocks noGrp="1"/>
          </p:cNvSpPr>
          <p:nvPr>
            <p:ph idx="4294967295"/>
          </p:nvPr>
        </p:nvSpPr>
        <p:spPr>
          <a:xfrm>
            <a:off x="838200" y="1600200"/>
            <a:ext cx="7467600" cy="1828800"/>
          </a:xfrm>
          <a:ln w="25400">
            <a:solidFill>
              <a:schemeClr val="accent1"/>
            </a:solidFill>
          </a:ln>
        </p:spPr>
        <p:txBody>
          <a:bodyPr lIns="91440" tIns="45720" rIns="91440" bIns="45720"/>
          <a:lstStyle/>
          <a:p>
            <a:pPr marL="457200" indent="-284163">
              <a:lnSpc>
                <a:spcPct val="120000"/>
              </a:lnSpc>
              <a:buFont typeface="Times New Roman" pitchFamily="18" charset="0"/>
              <a:buAutoNum type="alphaLcPeriod"/>
            </a:pPr>
            <a:r>
              <a:rPr lang="en-US" altLang="zh-CN" sz="1800" b="1" dirty="0" smtClean="0">
                <a:ea typeface="SimSun" pitchFamily="2" charset="-122"/>
              </a:rPr>
              <a:t>Peer-to-Peer Communication Between Portable Devices </a:t>
            </a:r>
          </a:p>
          <a:p>
            <a:pPr marL="457200" indent="-284163">
              <a:lnSpc>
                <a:spcPct val="120000"/>
              </a:lnSpc>
              <a:buFont typeface="Times New Roman" pitchFamily="18" charset="0"/>
              <a:buAutoNum type="alphaLcPeriod"/>
            </a:pPr>
            <a:r>
              <a:rPr lang="en-US" altLang="zh-CN" sz="1800" b="1" dirty="0" smtClean="0">
                <a:ea typeface="SimSun" pitchFamily="2" charset="-122"/>
              </a:rPr>
              <a:t>Rapid Download of Mass Data from  Fixed Station (e.g. Kiosk) </a:t>
            </a:r>
          </a:p>
          <a:p>
            <a:pPr marL="457200" indent="-284163">
              <a:lnSpc>
                <a:spcPct val="120000"/>
              </a:lnSpc>
              <a:buFont typeface="Times New Roman" pitchFamily="18" charset="0"/>
              <a:buAutoNum type="alphaLcPeriod"/>
            </a:pPr>
            <a:r>
              <a:rPr lang="en-US" altLang="zh-CN" sz="1800" b="1" dirty="0" smtClean="0">
                <a:ea typeface="SimSun" pitchFamily="2" charset="-122"/>
              </a:rPr>
              <a:t>Cloud Computing / Storage &amp; Mass Data Synchronization </a:t>
            </a:r>
          </a:p>
          <a:p>
            <a:pPr marL="457200" indent="-284163">
              <a:lnSpc>
                <a:spcPct val="120000"/>
              </a:lnSpc>
              <a:buFont typeface="Times New Roman" pitchFamily="18" charset="0"/>
              <a:buAutoNum type="alphaLcPeriod"/>
            </a:pPr>
            <a:r>
              <a:rPr lang="en-US" altLang="zh-CN" sz="1800" b="1" dirty="0" smtClean="0">
                <a:ea typeface="SimSun" pitchFamily="2" charset="-122"/>
              </a:rPr>
              <a:t>Wireless Peripheral Application  (e.g. HD Display , printer, etc.)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" y="3886200"/>
            <a:ext cx="8001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2000" b="1" kern="0" dirty="0">
                <a:latin typeface="+mn-lt"/>
                <a:ea typeface="SimSun" pitchFamily="2" charset="-122"/>
              </a:rPr>
              <a:t>Current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descriptions of portable </a:t>
            </a:r>
            <a:r>
              <a:rPr lang="en-GB" altLang="zh-CN" sz="2000" b="1" kern="0" dirty="0">
                <a:latin typeface="+mn-lt"/>
                <a:ea typeface="SimSun" pitchFamily="2" charset="-122"/>
              </a:rPr>
              <a:t>and mobile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device applications do </a:t>
            </a:r>
            <a:r>
              <a:rPr lang="en-GB" altLang="zh-CN" sz="2000" b="1" kern="0" dirty="0">
                <a:latin typeface="+mn-lt"/>
                <a:ea typeface="SimSun" pitchFamily="2" charset="-122"/>
              </a:rPr>
              <a:t>not reflect the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form factor limitations </a:t>
            </a:r>
            <a:r>
              <a:rPr lang="en-GB" altLang="zh-CN" sz="2000" b="1" kern="0" dirty="0">
                <a:latin typeface="+mn-lt"/>
                <a:ea typeface="SimSun" pitchFamily="2" charset="-122"/>
              </a:rPr>
              <a:t>of different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device types</a:t>
            </a:r>
            <a:endParaRPr lang="en-GB" altLang="zh-CN" sz="2000" b="1" kern="0" dirty="0">
              <a:latin typeface="+mn-lt"/>
              <a:ea typeface="SimSun" pitchFamily="2" charset="-12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2000" b="1" kern="0" dirty="0">
                <a:latin typeface="+mn-lt"/>
                <a:ea typeface="SimSun" pitchFamily="2" charset="-122"/>
              </a:rPr>
              <a:t>The limitation in return affects design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Do </a:t>
            </a:r>
            <a:r>
              <a:rPr lang="en-GB" altLang="zh-CN" sz="2000" b="1" kern="0" dirty="0">
                <a:latin typeface="+mn-lt"/>
                <a:ea typeface="SimSun" pitchFamily="2" charset="-122"/>
              </a:rPr>
              <a:t>such limitations need to be considered in the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functional requirements</a:t>
            </a:r>
            <a:r>
              <a:rPr lang="en-GB" altLang="zh-CN" sz="2000" b="1" kern="0" dirty="0">
                <a:latin typeface="+mn-lt"/>
                <a:ea typeface="SimSun" pitchFamily="2" charset="-122"/>
              </a:rPr>
              <a:t>?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Jianhan Liu, </a:t>
            </a:r>
            <a:r>
              <a:rPr lang="en-US" altLang="zh-CN" dirty="0" err="1" smtClean="0">
                <a:ea typeface="SimSun" pitchFamily="2" charset="-122"/>
              </a:rPr>
              <a:t>Mediatek</a:t>
            </a:r>
            <a:r>
              <a:rPr lang="en-US" altLang="zh-CN" dirty="0" smtClean="0">
                <a:ea typeface="SimSun" pitchFamily="2" charset="-122"/>
              </a:rPr>
              <a:t>, etc.</a:t>
            </a:r>
            <a:endParaRPr lang="en-US" altLang="zh-CN" dirty="0" smtClean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SimSun" pitchFamily="2" charset="-122"/>
              </a:rPr>
              <a:t>December 2012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BD6E92FC-93D0-4C6F-8E3D-D7CFB2714BAC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685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zh-CN" sz="2600" b="1" kern="0" dirty="0">
                <a:solidFill>
                  <a:schemeClr val="tx2"/>
                </a:solidFill>
                <a:latin typeface="+mj-lt"/>
                <a:ea typeface="SimSun" pitchFamily="2" charset="-122"/>
                <a:cs typeface="+mj-cs"/>
              </a:rPr>
              <a:t>Diversity of Portable and Mobile Devices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1600200"/>
            <a:ext cx="86264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2000" b="1" kern="0" dirty="0">
                <a:latin typeface="+mn-lt"/>
                <a:ea typeface="SimSun" pitchFamily="2" charset="-122"/>
              </a:rPr>
              <a:t>Portable and mobile devices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come in various sizes </a:t>
            </a:r>
            <a:r>
              <a:rPr lang="en-GB" altLang="zh-CN" sz="2000" b="1" kern="0" dirty="0">
                <a:latin typeface="+mn-lt"/>
                <a:ea typeface="SimSun" pitchFamily="2" charset="-122"/>
              </a:rPr>
              <a:t>and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capabilities</a:t>
            </a:r>
            <a:endParaRPr lang="en-GB" altLang="zh-CN" sz="2000" b="1" kern="0" dirty="0">
              <a:latin typeface="+mn-lt"/>
              <a:ea typeface="SimSun" pitchFamily="2" charset="-12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kern="0" dirty="0">
                <a:latin typeface="+mn-lt"/>
                <a:ea typeface="SimSun" pitchFamily="2" charset="-122"/>
              </a:rPr>
              <a:t>Category I: Laptops (notebook, </a:t>
            </a:r>
            <a:r>
              <a:rPr lang="en-GB" altLang="zh-CN" sz="1800" kern="0" dirty="0" err="1" smtClean="0">
                <a:latin typeface="+mn-lt"/>
                <a:ea typeface="SimSun" pitchFamily="2" charset="-122"/>
              </a:rPr>
              <a:t>ultrabook</a:t>
            </a:r>
            <a:r>
              <a:rPr lang="en-GB" altLang="zh-CN" sz="1800" kern="0" dirty="0">
                <a:latin typeface="+mn-lt"/>
                <a:ea typeface="SimSun" pitchFamily="2" charset="-122"/>
              </a:rPr>
              <a:t>, etc.), Tablets </a:t>
            </a:r>
            <a:r>
              <a:rPr lang="en-GB" altLang="zh-CN" sz="1800" kern="0" dirty="0" smtClean="0">
                <a:latin typeface="+mn-lt"/>
                <a:ea typeface="SimSun" pitchFamily="2" charset="-122"/>
              </a:rPr>
              <a:t>(</a:t>
            </a:r>
            <a:r>
              <a:rPr lang="en-GB" altLang="zh-CN" sz="1800" kern="0" dirty="0" err="1" smtClean="0">
                <a:latin typeface="+mn-lt"/>
                <a:ea typeface="SimSun" pitchFamily="2" charset="-122"/>
              </a:rPr>
              <a:t>iPad</a:t>
            </a:r>
            <a:r>
              <a:rPr lang="en-GB" altLang="zh-CN" sz="1800" kern="0" dirty="0" smtClean="0">
                <a:latin typeface="+mn-lt"/>
                <a:ea typeface="SimSun" pitchFamily="2" charset="-122"/>
              </a:rPr>
              <a:t>, </a:t>
            </a:r>
            <a:r>
              <a:rPr lang="en-GB" altLang="zh-CN" sz="1800" kern="0" dirty="0">
                <a:latin typeface="+mn-lt"/>
                <a:ea typeface="SimSun" pitchFamily="2" charset="-122"/>
              </a:rPr>
              <a:t>Kindle fire, Android </a:t>
            </a:r>
            <a:r>
              <a:rPr lang="en-GB" altLang="zh-CN" sz="1800" kern="0" dirty="0" smtClean="0">
                <a:latin typeface="+mn-lt"/>
                <a:ea typeface="SimSun" pitchFamily="2" charset="-122"/>
              </a:rPr>
              <a:t>tablets, </a:t>
            </a:r>
            <a:r>
              <a:rPr lang="en-GB" altLang="zh-CN" sz="1800" kern="0" dirty="0">
                <a:latin typeface="+mn-lt"/>
                <a:ea typeface="SimSun" pitchFamily="2" charset="-122"/>
              </a:rPr>
              <a:t>Windows </a:t>
            </a:r>
            <a:r>
              <a:rPr lang="en-GB" altLang="zh-CN" sz="1800" kern="0" dirty="0" smtClean="0">
                <a:latin typeface="+mn-lt"/>
                <a:ea typeface="SimSun" pitchFamily="2" charset="-122"/>
              </a:rPr>
              <a:t>Surface, etc.)</a:t>
            </a:r>
            <a:endParaRPr lang="en-GB" altLang="zh-CN" sz="1800" kern="0" dirty="0">
              <a:latin typeface="+mn-lt"/>
              <a:ea typeface="SimSun" pitchFamily="2" charset="-12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kern="0" dirty="0">
                <a:ea typeface="SimSun" pitchFamily="2" charset="-122"/>
              </a:rPr>
              <a:t>Category II: Smart Phones, </a:t>
            </a:r>
            <a:r>
              <a:rPr lang="en-GB" altLang="zh-CN" sz="1800" kern="0" dirty="0">
                <a:latin typeface="+mn-lt"/>
                <a:ea typeface="SimSun" pitchFamily="2" charset="-122"/>
              </a:rPr>
              <a:t>iPod, etc.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2000" b="1" kern="0" dirty="0">
                <a:latin typeface="+mn-lt"/>
                <a:ea typeface="SimSun" pitchFamily="2" charset="-122"/>
              </a:rPr>
              <a:t>Definition of  Portable and Mobile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devices </a:t>
            </a:r>
            <a:r>
              <a:rPr lang="en-GB" altLang="zh-CN" sz="2000" b="1" dirty="0" smtClean="0">
                <a:ea typeface="SimSun" pitchFamily="2" charset="-122"/>
              </a:rPr>
              <a:t>currently in 802.11-2012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  </a:t>
            </a:r>
            <a:endParaRPr lang="en-GB" altLang="zh-CN" sz="2000" b="1" kern="0" dirty="0">
              <a:latin typeface="+mn-lt"/>
              <a:ea typeface="SimSun" pitchFamily="2" charset="-12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kern="0" dirty="0">
                <a:latin typeface="+mn-lt"/>
                <a:ea typeface="SimSun" pitchFamily="2" charset="-122"/>
              </a:rPr>
              <a:t>Portable station (STA): A </a:t>
            </a:r>
            <a:r>
              <a:rPr lang="en-US" altLang="zh-CN" sz="1800" kern="0" dirty="0" smtClean="0">
                <a:latin typeface="+mn-lt"/>
                <a:ea typeface="SimSun" pitchFamily="2" charset="-122"/>
              </a:rPr>
              <a:t>STA </a:t>
            </a:r>
            <a:r>
              <a:rPr lang="en-US" altLang="zh-CN" sz="1800" kern="0" dirty="0">
                <a:latin typeface="+mn-lt"/>
                <a:ea typeface="SimSun" pitchFamily="2" charset="-122"/>
              </a:rPr>
              <a:t>that might be moved from location to location, but </a:t>
            </a:r>
            <a:r>
              <a:rPr lang="en-US" altLang="zh-CN" sz="1800" kern="0" dirty="0" smtClean="0">
                <a:latin typeface="+mn-lt"/>
                <a:ea typeface="SimSun" pitchFamily="2" charset="-122"/>
              </a:rPr>
              <a:t>that only </a:t>
            </a:r>
            <a:r>
              <a:rPr lang="en-US" altLang="zh-CN" sz="1800" kern="0" dirty="0">
                <a:latin typeface="+mn-lt"/>
                <a:ea typeface="SimSun" pitchFamily="2" charset="-122"/>
              </a:rPr>
              <a:t>uses network communications while at a fixed location</a:t>
            </a:r>
            <a:r>
              <a:rPr lang="en-US" altLang="zh-CN" sz="1800" kern="0" dirty="0" smtClean="0">
                <a:latin typeface="+mn-lt"/>
                <a:ea typeface="SimSun" pitchFamily="2" charset="-122"/>
              </a:rPr>
              <a:t>.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kern="0" dirty="0" smtClean="0">
                <a:latin typeface="+mn-lt"/>
                <a:ea typeface="SimSun" pitchFamily="2" charset="-122"/>
              </a:rPr>
              <a:t>At these fixed locations, a portable device may have access to power.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kern="0" dirty="0" smtClean="0">
                <a:latin typeface="+mn-lt"/>
                <a:ea typeface="SimSun" pitchFamily="2" charset="-122"/>
              </a:rPr>
              <a:t>In general, a portable STA has a bigger battery and may be plugged in.</a:t>
            </a:r>
            <a:endParaRPr lang="en-US" altLang="zh-CN" sz="1800" kern="0" dirty="0">
              <a:latin typeface="+mn-lt"/>
              <a:ea typeface="SimSun" pitchFamily="2" charset="-12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kern="0" dirty="0">
                <a:latin typeface="+mn-lt"/>
                <a:ea typeface="SimSun" pitchFamily="2" charset="-122"/>
              </a:rPr>
              <a:t>Mobile station (STA): A </a:t>
            </a:r>
            <a:r>
              <a:rPr lang="en-US" altLang="zh-CN" sz="1800" kern="0" dirty="0" smtClean="0">
                <a:latin typeface="+mn-lt"/>
                <a:ea typeface="SimSun" pitchFamily="2" charset="-122"/>
              </a:rPr>
              <a:t>STA </a:t>
            </a:r>
            <a:r>
              <a:rPr lang="en-US" altLang="zh-CN" sz="1800" kern="0" dirty="0">
                <a:latin typeface="+mn-lt"/>
                <a:ea typeface="SimSun" pitchFamily="2" charset="-122"/>
              </a:rPr>
              <a:t>that uses network communications while in motion</a:t>
            </a:r>
            <a:r>
              <a:rPr lang="en-US" altLang="zh-CN" sz="1800" kern="0" dirty="0" smtClean="0">
                <a:latin typeface="+mn-lt"/>
                <a:ea typeface="SimSun" pitchFamily="2" charset="-122"/>
              </a:rPr>
              <a:t>.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kern="0" dirty="0" smtClean="0">
                <a:latin typeface="+mn-lt"/>
                <a:ea typeface="SimSun" pitchFamily="2" charset="-122"/>
              </a:rPr>
              <a:t>In general, a mobile STA has a smaller capacity battery and is smaller to fit the hand-held usage model.</a:t>
            </a:r>
            <a:endParaRPr lang="en-US" altLang="zh-CN" sz="1800" kern="0" dirty="0">
              <a:latin typeface="+mn-lt"/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kern="0" dirty="0">
                <a:latin typeface="+mn-lt"/>
                <a:ea typeface="SimSun" pitchFamily="2" charset="-122"/>
              </a:rPr>
              <a:t>Such </a:t>
            </a:r>
            <a:r>
              <a:rPr lang="en-US" altLang="zh-CN" sz="1800" kern="0" dirty="0" smtClean="0">
                <a:latin typeface="+mn-lt"/>
                <a:ea typeface="SimSun" pitchFamily="2" charset="-122"/>
              </a:rPr>
              <a:t>definitions do </a:t>
            </a:r>
            <a:r>
              <a:rPr lang="en-US" altLang="zh-CN" sz="1800" kern="0" dirty="0">
                <a:latin typeface="+mn-lt"/>
                <a:ea typeface="SimSun" pitchFamily="2" charset="-122"/>
              </a:rPr>
              <a:t>not fully reflect the design requirements and challenges in </a:t>
            </a:r>
            <a:r>
              <a:rPr lang="en-US" altLang="zh-CN" sz="1800" kern="0" dirty="0" err="1">
                <a:latin typeface="+mn-lt"/>
                <a:ea typeface="SimSun" pitchFamily="2" charset="-122"/>
              </a:rPr>
              <a:t>mmWave</a:t>
            </a:r>
            <a:r>
              <a:rPr lang="en-US" altLang="zh-CN" sz="1800" kern="0" dirty="0">
                <a:latin typeface="+mn-lt"/>
                <a:ea typeface="SimSun" pitchFamily="2" charset="-122"/>
              </a:rPr>
              <a:t> specification. </a:t>
            </a:r>
            <a:endParaRPr lang="en-GB" altLang="zh-CN" sz="1800" kern="0" dirty="0">
              <a:latin typeface="+mn-lt"/>
              <a:ea typeface="SimSun" pitchFamily="2" charset="-12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GB" altLang="zh-CN" sz="2000" kern="0" dirty="0">
              <a:latin typeface="+mn-lt"/>
              <a:ea typeface="SimSun" pitchFamily="2" charset="-122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Jianhan Liu, </a:t>
            </a:r>
            <a:r>
              <a:rPr lang="en-US" altLang="zh-CN" dirty="0" err="1" smtClean="0">
                <a:ea typeface="SimSun" pitchFamily="2" charset="-122"/>
              </a:rPr>
              <a:t>Mediatek</a:t>
            </a:r>
            <a:r>
              <a:rPr lang="en-US" altLang="zh-CN" dirty="0" smtClean="0">
                <a:ea typeface="SimSun" pitchFamily="2" charset="-122"/>
              </a:rPr>
              <a:t>, etc.</a:t>
            </a:r>
            <a:endParaRPr lang="en-US" altLang="zh-CN" dirty="0" smtClean="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>
                <a:ea typeface="SimSun" pitchFamily="2" charset="-122"/>
              </a:rPr>
              <a:t>December 2012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Slide </a:t>
            </a:r>
            <a:fld id="{27C5C3D1-AC62-43C2-B0C7-88A2CFE1C2FD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685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zh-CN" sz="2600" b="1" kern="0" dirty="0" smtClean="0">
                <a:solidFill>
                  <a:schemeClr val="tx2"/>
                </a:solidFill>
                <a:latin typeface="+mj-lt"/>
                <a:ea typeface="SimSun" pitchFamily="2" charset="-122"/>
                <a:cs typeface="+mj-cs"/>
              </a:rPr>
              <a:t>Form Factors that Affect </a:t>
            </a:r>
            <a:r>
              <a:rPr lang="en-US" altLang="zh-CN" sz="2600" b="1" kern="0" dirty="0">
                <a:solidFill>
                  <a:schemeClr val="tx2"/>
                </a:solidFill>
                <a:latin typeface="+mj-lt"/>
                <a:ea typeface="SimSun" pitchFamily="2" charset="-122"/>
                <a:cs typeface="+mj-cs"/>
              </a:rPr>
              <a:t>60GHz Design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1600200"/>
            <a:ext cx="862647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2000" b="1" kern="0" dirty="0">
                <a:latin typeface="+mn-lt"/>
                <a:ea typeface="SimSun" pitchFamily="2" charset="-122"/>
              </a:rPr>
              <a:t>Antenna array size is limited by device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size</a:t>
            </a:r>
            <a:endParaRPr lang="en-GB" altLang="zh-CN" sz="2000" b="1" kern="0" dirty="0">
              <a:latin typeface="+mn-lt"/>
              <a:ea typeface="SimSun" pitchFamily="2" charset="-122"/>
            </a:endParaRP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kern="0" dirty="0">
                <a:latin typeface="+mn-lt"/>
                <a:ea typeface="SimSun" pitchFamily="2" charset="-122"/>
              </a:rPr>
              <a:t>Category I Devices: up to 16 antennas?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kern="0" dirty="0">
                <a:ea typeface="SimSun" pitchFamily="2" charset="-122"/>
              </a:rPr>
              <a:t>Category </a:t>
            </a:r>
            <a:r>
              <a:rPr lang="en-GB" altLang="zh-CN" sz="1800" kern="0" dirty="0" smtClean="0">
                <a:ea typeface="SimSun" pitchFamily="2" charset="-122"/>
              </a:rPr>
              <a:t>II </a:t>
            </a:r>
            <a:r>
              <a:rPr lang="en-GB" altLang="zh-CN" sz="1800" kern="0" dirty="0">
                <a:ea typeface="SimSun" pitchFamily="2" charset="-122"/>
              </a:rPr>
              <a:t>Devices</a:t>
            </a:r>
            <a:r>
              <a:rPr lang="en-GB" altLang="zh-CN" sz="1800" kern="0" dirty="0">
                <a:latin typeface="+mn-lt"/>
                <a:ea typeface="SimSun" pitchFamily="2" charset="-122"/>
              </a:rPr>
              <a:t>: up to 4 antennas?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2000" b="1" kern="0" dirty="0">
                <a:latin typeface="+mn-lt"/>
                <a:ea typeface="SimSun" pitchFamily="2" charset="-122"/>
              </a:rPr>
              <a:t>Battery capacity is limited by device size </a:t>
            </a:r>
            <a:r>
              <a:rPr lang="en-GB" altLang="zh-CN" sz="2000" b="1" kern="0" dirty="0" smtClean="0">
                <a:latin typeface="+mn-lt"/>
                <a:ea typeface="SimSun" pitchFamily="2" charset="-122"/>
              </a:rPr>
              <a:t>too</a:t>
            </a:r>
            <a:endParaRPr lang="en-GB" altLang="zh-CN" sz="2000" b="1" kern="0" dirty="0">
              <a:latin typeface="+mn-lt"/>
              <a:ea typeface="SimSun" pitchFamily="2" charset="-12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kern="0" dirty="0">
                <a:ea typeface="SimSun" pitchFamily="2" charset="-122"/>
              </a:rPr>
              <a:t>Category I Devices are generally equipped with large battery cell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kern="0" dirty="0">
                <a:latin typeface="+mn-lt"/>
                <a:ea typeface="SimSun" pitchFamily="2" charset="-122"/>
              </a:rPr>
              <a:t>Power consumption may be up to </a:t>
            </a:r>
            <a:r>
              <a:rPr lang="en-GB" altLang="zh-CN" sz="1800" kern="0" dirty="0" smtClean="0">
                <a:latin typeface="+mn-lt"/>
                <a:ea typeface="SimSun" pitchFamily="2" charset="-122"/>
              </a:rPr>
              <a:t>50 </a:t>
            </a:r>
            <a:r>
              <a:rPr lang="en-GB" altLang="zh-CN" sz="1800" kern="0" dirty="0">
                <a:latin typeface="+mn-lt"/>
                <a:ea typeface="SimSun" pitchFamily="2" charset="-122"/>
              </a:rPr>
              <a:t>watt</a:t>
            </a:r>
            <a:endParaRPr lang="en-US" altLang="zh-CN" sz="1800" kern="0" dirty="0">
              <a:latin typeface="+mn-lt"/>
              <a:ea typeface="SimSun" pitchFamily="2" charset="-12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kern="0" dirty="0">
                <a:ea typeface="SimSun" pitchFamily="2" charset="-122"/>
              </a:rPr>
              <a:t>Category II Devices are generally equipped with small battery cell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kern="0" dirty="0">
                <a:ea typeface="SimSun" pitchFamily="2" charset="-122"/>
              </a:rPr>
              <a:t>Power consumption maybe limited to </a:t>
            </a:r>
            <a:r>
              <a:rPr lang="en-GB" altLang="zh-CN" sz="1800" kern="0" dirty="0" smtClean="0">
                <a:ea typeface="SimSun" pitchFamily="2" charset="-122"/>
              </a:rPr>
              <a:t>a few hundreds </a:t>
            </a:r>
            <a:r>
              <a:rPr lang="en-GB" altLang="zh-CN" sz="1800" kern="0" dirty="0" err="1" smtClean="0">
                <a:ea typeface="SimSun" pitchFamily="2" charset="-122"/>
              </a:rPr>
              <a:t>mW</a:t>
            </a:r>
            <a:endParaRPr lang="en-GB" altLang="zh-CN" sz="1800" kern="0" dirty="0">
              <a:ea typeface="SimSun" pitchFamily="2" charset="-12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2000" b="1" kern="0" dirty="0">
                <a:ea typeface="SimSun" pitchFamily="2" charset="-122"/>
              </a:rPr>
              <a:t>Overall, device </a:t>
            </a:r>
            <a:r>
              <a:rPr lang="en-GB" altLang="zh-CN" sz="2000" b="1" kern="0" dirty="0" smtClean="0">
                <a:ea typeface="SimSun" pitchFamily="2" charset="-122"/>
              </a:rPr>
              <a:t>size has </a:t>
            </a:r>
            <a:r>
              <a:rPr lang="en-GB" altLang="zh-CN" sz="2000" b="1" kern="0" dirty="0">
                <a:ea typeface="SimSun" pitchFamily="2" charset="-122"/>
              </a:rPr>
              <a:t>a great impact on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r>
              <a:rPr lang="en-GB" altLang="zh-CN" sz="1800" kern="0" dirty="0">
                <a:ea typeface="SimSun" pitchFamily="2" charset="-122"/>
              </a:rPr>
              <a:t>link margin, throughput, cost and power consumption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altLang="zh-CN" sz="1800" kern="0" dirty="0">
              <a:ea typeface="SimSun" pitchFamily="2" charset="-122"/>
            </a:endParaRPr>
          </a:p>
          <a:p>
            <a:pPr marL="1257300" lvl="2" indent="-342900">
              <a:spcBef>
                <a:spcPct val="20000"/>
              </a:spcBef>
              <a:buFontTx/>
              <a:buChar char="•"/>
              <a:defRPr/>
            </a:pPr>
            <a:endParaRPr lang="en-GB" altLang="zh-CN" sz="2000" kern="0" dirty="0">
              <a:latin typeface="+mn-lt"/>
              <a:ea typeface="SimSun" pitchFamily="2" charset="-122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Jianhan Liu, </a:t>
            </a:r>
            <a:r>
              <a:rPr lang="en-US" altLang="zh-CN" dirty="0" err="1" smtClean="0">
                <a:ea typeface="SimSun" pitchFamily="2" charset="-122"/>
              </a:rPr>
              <a:t>Mediatek</a:t>
            </a:r>
            <a:r>
              <a:rPr lang="en-US" altLang="zh-CN" dirty="0" smtClean="0">
                <a:ea typeface="SimSun" pitchFamily="2" charset="-122"/>
              </a:rPr>
              <a:t>, etc.</a:t>
            </a:r>
            <a:endParaRPr lang="en-US" altLang="zh-CN" dirty="0" smtClean="0"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December 2012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Slide </a:t>
            </a:r>
            <a:fld id="{8F7A4F7F-983E-4110-BB83-6323DFBADD00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685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zh-CN" sz="2600" b="1" kern="0" dirty="0" smtClean="0">
                <a:solidFill>
                  <a:schemeClr val="tx2"/>
                </a:solidFill>
                <a:latin typeface="+mj-lt"/>
                <a:ea typeface="SimSun" pitchFamily="2" charset="-122"/>
                <a:cs typeface="+mj-cs"/>
              </a:rPr>
              <a:t>Recommendations</a:t>
            </a:r>
            <a:endParaRPr lang="en-US" altLang="zh-CN" sz="2600" b="1" kern="0" dirty="0">
              <a:solidFill>
                <a:schemeClr val="tx2"/>
              </a:solidFill>
              <a:latin typeface="+mj-lt"/>
              <a:ea typeface="SimSun" pitchFamily="2" charset="-122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1600200"/>
            <a:ext cx="86264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000" b="1" kern="0" dirty="0" smtClean="0">
                <a:latin typeface="+mn-lt"/>
                <a:ea typeface="SimSun" pitchFamily="2" charset="-122"/>
              </a:rPr>
              <a:t>Add throughput or range limitations based on form factors of the portable and mobile devices.  </a:t>
            </a:r>
            <a:endParaRPr lang="en-GB" altLang="zh-CN" sz="1800" kern="0" dirty="0">
              <a:latin typeface="+mn-lt"/>
              <a:ea typeface="SimSun" pitchFamily="2" charset="-12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endParaRPr lang="en-GB" altLang="zh-CN" sz="2000" kern="0" dirty="0">
              <a:latin typeface="+mn-lt"/>
              <a:ea typeface="SimSun" pitchFamily="2" charset="-122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Jianhan Liu, </a:t>
            </a:r>
            <a:r>
              <a:rPr lang="en-US" altLang="zh-CN" dirty="0" err="1" smtClean="0">
                <a:ea typeface="SimSun" pitchFamily="2" charset="-122"/>
              </a:rPr>
              <a:t>Mediatek</a:t>
            </a:r>
            <a:r>
              <a:rPr lang="en-US" altLang="zh-CN" dirty="0" smtClean="0">
                <a:ea typeface="SimSun" pitchFamily="2" charset="-122"/>
              </a:rPr>
              <a:t>, etc.</a:t>
            </a:r>
            <a:endParaRPr lang="en-US" altLang="zh-CN" dirty="0" smtClean="0">
              <a:ea typeface="SimSun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15367</TotalTime>
  <Words>460</Words>
  <Application>Microsoft Office PowerPoint</Application>
  <PresentationFormat>On-screen Show (4:3)</PresentationFormat>
  <Paragraphs>58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Discussions On Usage Models for Portable and Mobile Devices</vt:lpstr>
      <vt:lpstr>Category 8: Portable Device Applications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Jiamin Chen</dc:creator>
  <cp:lastModifiedBy>mtk30143</cp:lastModifiedBy>
  <cp:revision>1067</cp:revision>
  <cp:lastPrinted>1998-02-10T13:28:06Z</cp:lastPrinted>
  <dcterms:created xsi:type="dcterms:W3CDTF">2009-03-05T15:19:50Z</dcterms:created>
  <dcterms:modified xsi:type="dcterms:W3CDTF">2012-11-12T04:23:35Z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1350870565</vt:lpwstr>
  </property>
  <property fmtid="{D5CDD505-2E9C-101B-9397-08002B2CF9AE}" pid="3" name="_AdHocReviewCycleID">
    <vt:i4>-2076376418</vt:i4>
  </property>
  <property fmtid="{D5CDD505-2E9C-101B-9397-08002B2CF9AE}" pid="4" name="_NewReviewCycle">
    <vt:lpwstr/>
  </property>
  <property fmtid="{D5CDD505-2E9C-101B-9397-08002B2CF9AE}" pid="5" name="_EmailSubject">
    <vt:lpwstr>Discussions On Usage Models for Portable and Mobile Devices</vt:lpwstr>
  </property>
  <property fmtid="{D5CDD505-2E9C-101B-9397-08002B2CF9AE}" pid="6" name="_AuthorEmail">
    <vt:lpwstr>james.yee@mediatek.com</vt:lpwstr>
  </property>
  <property fmtid="{D5CDD505-2E9C-101B-9397-08002B2CF9AE}" pid="7" name="_AuthorEmailDisplayName">
    <vt:lpwstr>James Yee (易志熹)</vt:lpwstr>
  </property>
</Properties>
</file>